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5" r:id="rId9"/>
    <p:sldId id="261" r:id="rId10"/>
    <p:sldId id="262" r:id="rId11"/>
    <p:sldId id="263" r:id="rId12"/>
    <p:sldId id="264" r:id="rId13"/>
  </p:sldIdLst>
  <p:sldSz cx="14630400" cy="8229600"/>
  <p:notesSz cx="8229600" cy="14630400"/>
  <p:embeddedFontLst>
    <p:embeddedFont>
      <p:font typeface="Wingdings 3" panose="05040102010807070707" charset="2"/>
      <p:regular r:id="rId18"/>
    </p:embeddedFont>
    <p:embeddedFont>
      <p:font typeface="Fraunces Extra Bold" pitchFamily="34" charset="0"/>
      <p:italic r:id="rId19"/>
    </p:embeddedFont>
    <p:embeddedFont>
      <p:font typeface="Fraunces Extra Bold" pitchFamily="34" charset="-122"/>
      <p:italic r:id="rId20"/>
    </p:embeddedFont>
    <p:embeddedFont>
      <p:font typeface="Fraunces Extra Bold" pitchFamily="34" charset="-120"/>
      <p:italic r:id="rId21"/>
    </p:embeddedFont>
    <p:embeddedFont>
      <p:font typeface="Nobile" panose="02000503050000020004" pitchFamily="34" charset="0"/>
      <p:regular r:id="rId22"/>
    </p:embeddedFont>
    <p:embeddedFont>
      <p:font typeface="Nobile" panose="02000503050000020004" pitchFamily="34" charset="-122"/>
      <p:regular r:id="rId23"/>
    </p:embeddedFont>
    <p:embeddedFont>
      <p:font typeface="Nobile" panose="02000503050000020004" pitchFamily="34" charset="-120"/>
      <p:regular r:id="rId24"/>
    </p:embeddedFont>
    <p:embeddedFont>
      <p:font typeface="Trebuchet MS" panose="020B0603020202020204" charset="0"/>
      <p:regular r:id="rId25"/>
      <p:bold r:id="rId26"/>
      <p:italic r:id="rId27"/>
      <p:boldItalic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f58ffc-c955-459c-82b6-5270e2babf0e}">
          <p14:sldIdLst>
            <p14:sldId id="256"/>
            <p14:sldId id="257"/>
            <p14:sldId id="258"/>
            <p14:sldId id="259"/>
            <p14:sldId id="260"/>
            <p14:sldId id="265"/>
            <p14:sldId id="261"/>
            <p14:sldId id="262"/>
            <p14:sldId id="263"/>
            <p14:sldId id="264"/>
          </p14:sldIdLst>
        </p14:section>
        <p14:section name="Untitled Section" id="{dd94bbda-ec89-41a0-ba83-63fe304aca32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authorId_del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3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15.fntdata"/><Relationship Id="rId31" Type="http://schemas.openxmlformats.org/officeDocument/2006/relationships/font" Target="fonts/font14.fntdata"/><Relationship Id="rId30" Type="http://schemas.openxmlformats.org/officeDocument/2006/relationships/font" Target="fonts/font13.fntdata"/><Relationship Id="rId3" Type="http://schemas.openxmlformats.org/officeDocument/2006/relationships/slide" Target="slides/slide1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26T21:41:45.887" idx="1">
    <p:pos x="5750" y="10"/>
    <p:text>TEAM MEMBERS:-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96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96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96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6645" indent="0">
              <a:buNone/>
              <a:defRPr sz="1440"/>
            </a:lvl3pPr>
            <a:lvl4pPr marL="1645285" indent="0">
              <a:buNone/>
              <a:defRPr sz="1200"/>
            </a:lvl4pPr>
            <a:lvl5pPr marL="2193925" indent="0">
              <a:buNone/>
              <a:defRPr sz="1200"/>
            </a:lvl5pPr>
            <a:lvl6pPr marL="2742565" indent="0">
              <a:buNone/>
              <a:defRPr sz="1200"/>
            </a:lvl6pPr>
            <a:lvl7pPr marL="3290570" indent="0">
              <a:buNone/>
              <a:defRPr sz="1200"/>
            </a:lvl7pPr>
            <a:lvl8pPr marL="3839210" indent="0">
              <a:buNone/>
              <a:defRPr sz="1200"/>
            </a:lvl8pPr>
            <a:lvl9pPr marL="438785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69310" y="1570990"/>
            <a:ext cx="7556500" cy="1707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ECG Signal Conditioning Circuit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3369350" y="3278426"/>
            <a:ext cx="7556421" cy="17009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Amplifying and Filtering Weak Heart Signals for Clean Monitoring</a:t>
            </a:r>
            <a:endParaRPr lang="en-US" sz="3550" dirty="0"/>
          </a:p>
        </p:txBody>
      </p:sp>
      <p:sp>
        <p:nvSpPr>
          <p:cNvPr id="7" name="Text 3"/>
          <p:cNvSpPr/>
          <p:nvPr/>
        </p:nvSpPr>
        <p:spPr>
          <a:xfrm>
            <a:off x="793790" y="5526524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10000"/>
                  </a:schemeClr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Alishba Muhammad Ali </a:t>
            </a:r>
            <a:endParaRPr lang="en-US" sz="1750" dirty="0">
              <a:solidFill>
                <a:schemeClr val="bg2">
                  <a:lumMod val="10000"/>
                </a:schemeClr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10000"/>
                  </a:schemeClr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Aisha Shakeel </a:t>
            </a:r>
            <a:endParaRPr lang="en-US" sz="1750" dirty="0">
              <a:solidFill>
                <a:schemeClr val="bg2">
                  <a:lumMod val="10000"/>
                </a:schemeClr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10000"/>
                  </a:schemeClr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Dua Kashif </a:t>
            </a:r>
            <a:endParaRPr lang="en-US" sz="1750" dirty="0">
              <a:solidFill>
                <a:schemeClr val="bg2">
                  <a:lumMod val="10000"/>
                </a:schemeClr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10000"/>
                  </a:schemeClr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Laraib Rizwan </a:t>
            </a:r>
            <a:endParaRPr lang="en-US" sz="1750" dirty="0">
              <a:solidFill>
                <a:schemeClr val="bg2">
                  <a:lumMod val="10000"/>
                </a:schemeClr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10000"/>
                  </a:schemeClr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Saad Noor</a:t>
            </a:r>
            <a:endParaRPr lang="en-US" sz="1750" dirty="0">
              <a:solidFill>
                <a:schemeClr val="bg2">
                  <a:lumMod val="10000"/>
                </a:schemeClr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49605" y="4979670"/>
            <a:ext cx="4114800" cy="795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 b="1"/>
              <a:t>TEAM MEMBERS:</a:t>
            </a:r>
            <a:r>
              <a:rPr lang="en-US" sz="2800"/>
              <a:t>-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410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2304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We welcome your questions and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381262"/>
            <a:ext cx="7216259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Your curiosity drives our innovation.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6280190" y="4041100"/>
            <a:ext cx="30480" cy="1814274"/>
          </a:xfrm>
          <a:prstGeom prst="rect">
            <a:avLst/>
          </a:prstGeom>
          <a:solidFill>
            <a:srgbClr val="438951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579715"/>
            <a:ext cx="7668339" cy="13175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is ECG and Why Signal Conditioning?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7830" y="2403158"/>
            <a:ext cx="4395192" cy="6746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Electrocardiography (ECG) measures the heart's electrical activity.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7830" y="3267432"/>
            <a:ext cx="4395192" cy="6746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Signals are extremely weak (</a:t>
            </a:r>
            <a:r>
              <a:rPr lang="en-US" sz="16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microvolts to millivolts</a:t>
            </a: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)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7830" y="4015740"/>
            <a:ext cx="4395192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Prone to noise: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7830" y="4426744"/>
            <a:ext cx="4395192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Power-line interference (50Hz)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7830" y="4837748"/>
            <a:ext cx="4395192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Muscle noise (EMG)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7830" y="5248751"/>
            <a:ext cx="4395192" cy="6746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Baseline drift (movement, breathing)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7830" y="6113026"/>
            <a:ext cx="4395192" cy="1349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Big Picture:</a:t>
            </a: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Our circuit amplifies tiny signals, removes disruptive noise, and outputs a clean, interpretable waveform for reliable monitoring.</a:t>
            </a:r>
            <a:endParaRPr lang="en-US" sz="16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993" y="2450663"/>
            <a:ext cx="2758678" cy="2758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48067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Step-by-Step Signal Processing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636687" y="1012865"/>
            <a:ext cx="340162" cy="1524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</p:spPr>
      </p:sp>
      <p:sp>
        <p:nvSpPr>
          <p:cNvPr id="7" name="Text 5"/>
          <p:cNvSpPr/>
          <p:nvPr/>
        </p:nvSpPr>
        <p:spPr>
          <a:xfrm>
            <a:off x="539750" y="937260"/>
            <a:ext cx="4871085" cy="234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 Signal Detection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36786" y="1493917"/>
            <a:ext cx="1314211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Heart produces tiny electrical signals, picked up by surface electrodes.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636687" y="1705213"/>
            <a:ext cx="340162" cy="1524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</p:spPr>
      </p:sp>
      <p:sp>
        <p:nvSpPr>
          <p:cNvPr id="12" name="Text 10"/>
          <p:cNvSpPr/>
          <p:nvPr/>
        </p:nvSpPr>
        <p:spPr>
          <a:xfrm>
            <a:off x="636786" y="2044621"/>
            <a:ext cx="2357676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Initial Amplification &amp; Buffering</a:t>
            </a:r>
            <a:endParaRPr lang="en-US" sz="20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24391" y="2588855"/>
            <a:ext cx="1314211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  Buffers gently amplify without distorting the fragile signal; protects the patient.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524391" y="3069074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  Noise Rejection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652026" y="3639344"/>
            <a:ext cx="1314211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Differential amplifier boosts the </a:t>
            </a:r>
            <a:r>
              <a:rPr lang="en-US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difference</a:t>
            </a:r>
            <a:r>
              <a:rPr lang="en-US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between electrodes, powerfully rejecting common-mode noise.</a:t>
            </a: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8734961" y="7525504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22" name="Text 20"/>
          <p:cNvSpPr/>
          <p:nvPr/>
        </p:nvSpPr>
        <p:spPr>
          <a:xfrm>
            <a:off x="652145" y="4354195"/>
            <a:ext cx="1560830" cy="762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Baseline Stabilisation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652026" y="4918432"/>
            <a:ext cx="1314211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High-pass filter removes slow DC offsets and baseline wander caused by breathing or motion.</a:t>
            </a: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636687" y="3782258"/>
            <a:ext cx="340162" cy="1524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</p:spPr>
      </p:sp>
      <p:sp>
        <p:nvSpPr>
          <p:cNvPr id="27" name="Text 25"/>
          <p:cNvSpPr/>
          <p:nvPr/>
        </p:nvSpPr>
        <p:spPr>
          <a:xfrm>
            <a:off x="652145" y="5608955"/>
            <a:ext cx="1786890" cy="1860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Final Shaping &amp; Filtering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652026" y="6221651"/>
            <a:ext cx="1314211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Final stage adds gain, shifts DC offset (e.g., 2.5V for positive signals), and filters out high-frequency muscle noise</a:t>
            </a:r>
            <a:r>
              <a:rPr lang="en-US" sz="8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.</a:t>
            </a:r>
            <a:endParaRPr lang="en-US" sz="850" dirty="0"/>
          </a:p>
        </p:txBody>
      </p:sp>
      <p:sp>
        <p:nvSpPr>
          <p:cNvPr id="29" name="Shape 27"/>
          <p:cNvSpPr/>
          <p:nvPr/>
        </p:nvSpPr>
        <p:spPr>
          <a:xfrm>
            <a:off x="636687" y="4474607"/>
            <a:ext cx="340162" cy="1524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</p:spPr>
      </p:sp>
      <p:pic>
        <p:nvPicPr>
          <p:cNvPr id="3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9490" y="311785"/>
            <a:ext cx="4740910" cy="3024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658" y="404455"/>
            <a:ext cx="4272677" cy="4470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components of circuits: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0658" y="908685"/>
            <a:ext cx="5850255" cy="3575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🔹</a:t>
            </a: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Stage 1: Input Amplification (U1 &amp; U3)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00658" y="1480780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Op-amps used as </a:t>
            </a:r>
            <a:r>
              <a:rPr lang="en-US" sz="11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pre-amplifiers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0658" y="1759744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Resistors </a:t>
            </a:r>
            <a:r>
              <a:rPr lang="en-US" sz="11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R1–R4</a:t>
            </a: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provide feedback and set gain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0658" y="2038707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Improves signal strength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0658" y="2317671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Stabilizes input for next stage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00658" y="2761178"/>
            <a:ext cx="5836325" cy="3575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🔹</a:t>
            </a: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Stage 2: Differential / Gain Stage (U2)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500658" y="3333274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Combines outputs of U1 and U3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00658" y="3612237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Resistors </a:t>
            </a:r>
            <a:r>
              <a:rPr lang="en-US" sz="11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R5, R6, R7</a:t>
            </a: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control </a:t>
            </a:r>
            <a:r>
              <a:rPr lang="en-US" sz="1100" dirty="0" smtClean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gain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00658" y="3891201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Amplifies signal further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00658" y="4170164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Reduces noise and improves accuracy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500658" y="4613672"/>
            <a:ext cx="5017413" cy="3575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🔹</a:t>
            </a: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Stage 3: AC Coupling &amp; Filtering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500658" y="5185767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C1 (1 µF)</a:t>
            </a: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blocks DC components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00658" y="5464731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Allows only AC signal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500658" y="5743694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Acts as a </a:t>
            </a:r>
            <a:r>
              <a:rPr lang="en-US" sz="11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high-pass filter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500658" y="6187202"/>
            <a:ext cx="6446282" cy="3575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🔹</a:t>
            </a: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Stage 4: Output Amplifier &amp; Filtering (U4)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500658" y="6759297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Final amplification stage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00658" y="7038261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R9, R10, R11</a:t>
            </a: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set gain and bias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500658" y="7317224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100 nF capacitor</a:t>
            </a: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removes high-frequency noise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500658" y="7596188"/>
            <a:ext cx="13629084" cy="228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Produces clean and stable output</a:t>
            </a:r>
            <a:endParaRPr lang="en-US" sz="11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1" y="609600"/>
            <a:ext cx="8488680" cy="6537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640484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working of the circuit: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 </a:t>
            </a:r>
            <a:r>
              <a:rPr lang="en-US" sz="17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weak AC signal</a:t>
            </a: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is applied at the input of the circuit.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U1 and U3</a:t>
            </a: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increase the strength of this weak signal (first amplification).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outputs of U1 and U3 go to </a:t>
            </a:r>
            <a:r>
              <a:rPr lang="en-US" sz="17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U2</a:t>
            </a: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, which further amplifies the signal and removes noise.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C1 capacitor</a:t>
            </a: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blocks unwanted DC voltage and allows only the AC signal to pass.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U4</a:t>
            </a: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amplifies the signal one last time and removes high-frequency noise.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At the output, we get a </a:t>
            </a:r>
            <a:r>
              <a:rPr lang="en-US" sz="17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clean and strong AC signal</a:t>
            </a: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GRAPH F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289560"/>
            <a:ext cx="14155420" cy="776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4333"/>
            <a:ext cx="606099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Uses and Importance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6741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07362"/>
            <a:ext cx="3048000" cy="1062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Heart Rate Monitoring &amp; Diagnosis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06440"/>
            <a:ext cx="304800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Detecting arrhythmias, ischemia, and other cardiac conditions.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496741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607362"/>
            <a:ext cx="304811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Versatile Monitoring Systems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52110"/>
            <a:ext cx="304811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From portable devices and Holter monitors to advanced hospital systems.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496741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6073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Digital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097780"/>
            <a:ext cx="304811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Essential input for microcontrollers (e.g., Arduino) for digital processing and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496741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6073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Educational Tool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097780"/>
            <a:ext cx="304811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Ideal for teaching core principles of biomedical signal acquisition and processing.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66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257" y="3156823"/>
            <a:ext cx="9636919" cy="6466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 Deeper Look: The Role of Op-Amps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4257" y="4113847"/>
            <a:ext cx="13181886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Operational amplifiers (Op-Amps) are the workhorses of this circuit, crucial for precise signal handling.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603653" y="4852154"/>
            <a:ext cx="3202305" cy="323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 Gain Amplification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603653" y="5299591"/>
            <a:ext cx="5582245" cy="661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Boosts the minute ECG signals to a usable voltage range.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8323898" y="4852154"/>
            <a:ext cx="2767132" cy="323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Filtering Capabilities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8323898" y="5299591"/>
            <a:ext cx="5582245" cy="661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Forms the core of active filters (high-pass, low-pass) to refine the signal quality.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603653" y="6549985"/>
            <a:ext cx="3323153" cy="323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Common-Mode Rejection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603653" y="6997422"/>
            <a:ext cx="5582245" cy="661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Instrumentation amplifiers (built with op-amps) excel at eliminating noise common to both inputs.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323898" y="6549985"/>
            <a:ext cx="2782848" cy="323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Buffering &amp; Isolation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8323898" y="6997422"/>
            <a:ext cx="5582245" cy="661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Prevents loading effects and provides high input impedance for accurate sensing.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127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4880372"/>
            <a:ext cx="12702659" cy="8505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This circuit effectively amplifies weak ECG signals, removes noise, and produces a clean output for reliable heart monitoring.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793790" y="4540210"/>
            <a:ext cx="30480" cy="1530906"/>
          </a:xfrm>
          <a:prstGeom prst="rect">
            <a:avLst/>
          </a:prstGeom>
          <a:solidFill>
            <a:srgbClr val="438951"/>
          </a:solidFill>
        </p:spPr>
      </p:sp>
      <p:sp>
        <p:nvSpPr>
          <p:cNvPr id="6" name="Text 3"/>
          <p:cNvSpPr/>
          <p:nvPr/>
        </p:nvSpPr>
        <p:spPr>
          <a:xfrm>
            <a:off x="793790" y="632626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Low Noise:</a:t>
            </a: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Minimised unwanted electrical interference.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6846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High Common-Mode Rejection:</a:t>
            </a: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Excellent at filtering out shared interference.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21066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Simple Design:</a:t>
            </a: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Cost-effective and straightforward to implement.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3659</Words>
  <Application>WPS Presentation</Application>
  <PresentationFormat>Custom</PresentationFormat>
  <Paragraphs>158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Wingdings 3</vt:lpstr>
      <vt:lpstr>Arial</vt:lpstr>
      <vt:lpstr>Fraunces Extra Bold</vt:lpstr>
      <vt:lpstr>Fraunces Extra Bold</vt:lpstr>
      <vt:lpstr>Fraunces Extra Bold</vt:lpstr>
      <vt:lpstr>Nobile</vt:lpstr>
      <vt:lpstr>Nobile</vt:lpstr>
      <vt:lpstr>Nobile</vt:lpstr>
      <vt:lpstr>Trebuchet MS</vt:lpstr>
      <vt:lpstr>Microsoft YaHei</vt:lpstr>
      <vt:lpstr>Arial Unicode MS</vt:lpstr>
      <vt:lpstr>Calibri</vt:lpstr>
      <vt:lpstr>Facet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5</cp:revision>
  <dcterms:created xsi:type="dcterms:W3CDTF">2025-12-26T15:11:00Z</dcterms:created>
  <dcterms:modified xsi:type="dcterms:W3CDTF">2025-12-26T17:23:19Z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7E1943FDBDC444F5AEA2307973D17660_13</vt:lpwstr>
  </property>
  <property fmtid="{D5CDD505-2E9C-101B-9397-08002B2CF9AE}" pid="3" name="KSOProductBuildVer">
    <vt:lpwstr>1033-12.2.0.23196</vt:lpwstr>
  </property>
</Properties>
</file>